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30.png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States tended to have between 0 and 50 breweries</a:t>
            </a:r>
          </a:p>
          <a:p>
            <a:pPr marL="457200" indent="-29845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Top states</a:t>
            </a:r>
          </a:p>
          <a:p>
            <a:pPr marL="457200" indent="-29845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Bottom states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States tended to have between 0 and 50 breweries</a:t>
            </a:r>
          </a:p>
          <a:p>
            <a:pPr marL="457200" indent="-29845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Top states</a:t>
            </a:r>
          </a:p>
          <a:p>
            <a:pPr marL="457200" indent="-29845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Bottom states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100"/>
            </a:lvl1pPr>
          </a:lstStyle>
          <a:p>
            <a:pPr/>
            <a:r>
              <a:t>Same states rank top and bottom for both ways of imputation; graphs look more or less the same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100"/>
            </a:lvl1pPr>
          </a:lstStyle>
          <a:p>
            <a:pPr/>
            <a:r>
              <a:t>Same states rank top and bottom for both ways of imputation; graphs look more or less the same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100"/>
            </a:lvl1pPr>
          </a:lstStyle>
          <a:p>
            <a:pPr/>
            <a:r>
              <a:t>Same states rank top and bottom for both ways of imputation; graphs look more or less the same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/>
            </a:pPr>
            <a:r>
              <a:t>There were a lot of NAs so you can see the flat line across the IBU imputer by sample mean</a:t>
            </a:r>
          </a:p>
          <a:p>
            <a:pPr defTabSz="914400">
              <a:defRPr sz="1100"/>
            </a:pPr>
            <a:r>
              <a:t>The KNN ones are more varied but there’s different states ranking lowest IBU after the imputation, so we just need more better data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13"/>
          </p:nvPr>
        </p:nvSpPr>
        <p:spPr>
          <a:xfrm>
            <a:off x="-1219200" y="-63500"/>
            <a:ext cx="15572526" cy="10045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 descr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Image"/>
          <p:cNvSpPr/>
          <p:nvPr>
            <p:ph type="pic" idx="13"/>
          </p:nvPr>
        </p:nvSpPr>
        <p:spPr>
          <a:xfrm>
            <a:off x="393700" y="266700"/>
            <a:ext cx="12242800" cy="627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13"/>
          </p:nvPr>
        </p:nvSpPr>
        <p:spPr>
          <a:xfrm>
            <a:off x="6457950" y="787400"/>
            <a:ext cx="5626100" cy="844024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/>
          <p:nvPr>
            <p:ph type="pic" sz="half" idx="13"/>
          </p:nvPr>
        </p:nvSpPr>
        <p:spPr>
          <a:xfrm>
            <a:off x="6724650" y="1397000"/>
            <a:ext cx="5626100" cy="84413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quarter" idx="13"/>
          </p:nvPr>
        </p:nvSpPr>
        <p:spPr>
          <a:xfrm>
            <a:off x="6489700" y="444500"/>
            <a:ext cx="6146800" cy="396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idx="14"/>
          </p:nvPr>
        </p:nvSpPr>
        <p:spPr>
          <a:xfrm>
            <a:off x="5613400" y="3073400"/>
            <a:ext cx="8077200" cy="652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idx="15"/>
          </p:nvPr>
        </p:nvSpPr>
        <p:spPr>
          <a:xfrm>
            <a:off x="406400" y="368300"/>
            <a:ext cx="5981700" cy="90061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5.png"/><Relationship Id="rId5" Type="http://schemas.openxmlformats.org/officeDocument/2006/relationships/image" Target="../media/image3.tif"/><Relationship Id="rId6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Image"/>
          <p:cNvGrpSpPr/>
          <p:nvPr/>
        </p:nvGrpSpPr>
        <p:grpSpPr>
          <a:xfrm>
            <a:off x="205818" y="179398"/>
            <a:ext cx="12593164" cy="9394804"/>
            <a:chOff x="0" y="0"/>
            <a:chExt cx="12593163" cy="9394802"/>
          </a:xfrm>
        </p:grpSpPr>
        <p:pic>
          <p:nvPicPr>
            <p:cNvPr id="122" name="Image" descr="Imag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339164" cy="90646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93164" cy="9394803"/>
            </a:xfrm>
            <a:prstGeom prst="rect">
              <a:avLst/>
            </a:prstGeom>
            <a:effectLst/>
          </p:spPr>
        </p:pic>
      </p:grpSp>
      <p:sp>
        <p:nvSpPr>
          <p:cNvPr id="124" name="Google Shape;54;p13"/>
          <p:cNvSpPr txBox="1"/>
          <p:nvPr>
            <p:ph type="ctrTitle"/>
          </p:nvPr>
        </p:nvSpPr>
        <p:spPr>
          <a:xfrm>
            <a:off x="1477433" y="1042136"/>
            <a:ext cx="11201401" cy="1714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US Beer and Breweries Analysis</a:t>
            </a:r>
          </a:p>
        </p:txBody>
      </p:sp>
      <p:sp>
        <p:nvSpPr>
          <p:cNvPr id="125" name="Google Shape;55;p13"/>
          <p:cNvSpPr txBox="1"/>
          <p:nvPr>
            <p:ph type="subTitle" sz="quarter" idx="1"/>
          </p:nvPr>
        </p:nvSpPr>
        <p:spPr>
          <a:xfrm>
            <a:off x="1393413" y="3041964"/>
            <a:ext cx="7463963" cy="1071960"/>
          </a:xfrm>
          <a:prstGeom prst="rect">
            <a:avLst/>
          </a:prstGeom>
        </p:spPr>
        <p:txBody>
          <a:bodyPr/>
          <a:lstStyle>
            <a:lvl1pPr>
              <a:defRPr spc="232" sz="2900">
                <a:solidFill>
                  <a:srgbClr val="F6F5F4"/>
                </a:solidFill>
              </a:defRPr>
            </a:lvl1pPr>
          </a:lstStyle>
          <a:p>
            <a:pPr/>
            <a:r>
              <a:t>Mrinmoy Bhaumik &amp; Tina Pai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88;p1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IBU vary by state?</a:t>
            </a:r>
          </a:p>
        </p:txBody>
      </p:sp>
      <p:sp>
        <p:nvSpPr>
          <p:cNvPr id="214" name="Google Shape;89;p17"/>
          <p:cNvSpPr txBox="1"/>
          <p:nvPr>
            <p:ph type="body" idx="1"/>
          </p:nvPr>
        </p:nvSpPr>
        <p:spPr>
          <a:xfrm>
            <a:off x="901700" y="804002"/>
            <a:ext cx="11201401" cy="53978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Highest median IBU: West Virginia, Delaware, Mississippi</a:t>
            </a:r>
          </a:p>
          <a:p>
            <a:pPr>
              <a:spcBef>
                <a:spcPts val="0"/>
              </a:spcBef>
            </a:pPr>
            <a:r>
              <a:t>Lowest median IBU: </a:t>
            </a:r>
          </a:p>
          <a:p>
            <a:pPr lvl="1">
              <a:spcBef>
                <a:spcPts val="0"/>
              </a:spcBef>
              <a:defRPr sz="2800"/>
            </a:pPr>
            <a:r>
              <a:t>Kansas, Iowa, Wyoming (according to imputation by mean),</a:t>
            </a:r>
          </a:p>
          <a:p>
            <a:pPr lvl="1">
              <a:spcBef>
                <a:spcPts val="0"/>
              </a:spcBef>
              <a:defRPr sz="2800"/>
            </a:pPr>
            <a:r>
              <a:t>or South Dakota, DC, and Connecticut (according to imputation by KNN)</a:t>
            </a:r>
          </a:p>
        </p:txBody>
      </p:sp>
      <p:pic>
        <p:nvPicPr>
          <p:cNvPr id="215" name="Google Shape;90;p17" descr="Google Shape;90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97" y="6312364"/>
            <a:ext cx="6226312" cy="3113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91;p17"/>
          <p:cNvSpPr txBox="1"/>
          <p:nvPr/>
        </p:nvSpPr>
        <p:spPr>
          <a:xfrm>
            <a:off x="349512" y="5665526"/>
            <a:ext cx="6230682" cy="641054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>
              <a:defRPr i="0" sz="2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IBU imputed by sample mean</a:t>
            </a:r>
          </a:p>
        </p:txBody>
      </p:sp>
      <p:pic>
        <p:nvPicPr>
          <p:cNvPr id="217" name="Google Shape;92;p17" descr="Google Shape;92;p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9314" y="6312365"/>
            <a:ext cx="5905852" cy="311313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oogle Shape;93;p17"/>
          <p:cNvSpPr txBox="1"/>
          <p:nvPr/>
        </p:nvSpPr>
        <p:spPr>
          <a:xfrm>
            <a:off x="6840213" y="5665526"/>
            <a:ext cx="5904054" cy="641054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>
              <a:defRPr i="0" sz="2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IBU imputed by KNN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Image"/>
          <p:cNvGrpSpPr/>
          <p:nvPr/>
        </p:nvGrpSpPr>
        <p:grpSpPr>
          <a:xfrm flipH="1">
            <a:off x="197379" y="2201763"/>
            <a:ext cx="12610042" cy="7280474"/>
            <a:chOff x="0" y="0"/>
            <a:chExt cx="12610041" cy="7280473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900"/>
              <a:ext cx="12356042" cy="6950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225" name="Google Shape;98;p18"/>
          <p:cNvSpPr txBox="1"/>
          <p:nvPr>
            <p:ph type="title"/>
          </p:nvPr>
        </p:nvSpPr>
        <p:spPr>
          <a:xfrm>
            <a:off x="901700" y="635000"/>
            <a:ext cx="9259227" cy="1714500"/>
          </a:xfrm>
          <a:prstGeom prst="rect">
            <a:avLst/>
          </a:prstGeom>
        </p:spPr>
        <p:txBody>
          <a:bodyPr/>
          <a:lstStyle>
            <a:lvl1pPr defTabSz="426466">
              <a:defRPr spc="280" sz="3504">
                <a:effectLst>
                  <a:outerShdw sx="100000" sy="100000" kx="0" ky="0" algn="b" rotWithShape="0" blurRad="18542" dist="18542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Where are beers with highest ABV from?</a:t>
            </a:r>
          </a:p>
        </p:txBody>
      </p:sp>
      <p:sp>
        <p:nvSpPr>
          <p:cNvPr id="226" name="Google Shape;99;p1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27" name="Google Shape;100;p18"/>
          <p:cNvGraphicFramePr/>
          <p:nvPr/>
        </p:nvGraphicFramePr>
        <p:xfrm>
          <a:off x="771164" y="2726285"/>
          <a:ext cx="11475172" cy="62441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29770"/>
                <a:gridCol w="1294796"/>
                <a:gridCol w="3059061"/>
                <a:gridCol w="4884047"/>
                <a:gridCol w="1294796"/>
              </a:tblGrid>
              <a:tr h="7262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defRPr b="0" cap="none" sz="24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State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Brewery Name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Beer Name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ABV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80619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Upslope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Lee Hill Series Vol. 5 - Belgian Style Quadrupel Ale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0.128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7475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KY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Against the Grain Brewery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London Balling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0.125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106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Tin Man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Csar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0.120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106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Upslope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Lee Hill Series Vol. 4 - Manhattan Style Rye Ale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0.104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1067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Sixpoint Craft Ales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4Beans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0.100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7475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MI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Brewery Vivant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Wizard Burial Ground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0.099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Image"/>
          <p:cNvGrpSpPr/>
          <p:nvPr/>
        </p:nvGrpSpPr>
        <p:grpSpPr>
          <a:xfrm flipH="1">
            <a:off x="197379" y="2255523"/>
            <a:ext cx="12610042" cy="7280474"/>
            <a:chOff x="0" y="0"/>
            <a:chExt cx="12610041" cy="7280473"/>
          </a:xfrm>
        </p:grpSpPr>
        <p:pic>
          <p:nvPicPr>
            <p:cNvPr id="230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899"/>
              <a:ext cx="12356042" cy="69502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232" name="Google Shape;98;p18"/>
          <p:cNvSpPr txBox="1"/>
          <p:nvPr>
            <p:ph type="title"/>
          </p:nvPr>
        </p:nvSpPr>
        <p:spPr>
          <a:xfrm>
            <a:off x="901700" y="635000"/>
            <a:ext cx="9432066" cy="1714500"/>
          </a:xfrm>
          <a:prstGeom prst="rect">
            <a:avLst/>
          </a:prstGeom>
        </p:spPr>
        <p:txBody>
          <a:bodyPr/>
          <a:lstStyle>
            <a:lvl1pPr defTabSz="426466">
              <a:defRPr spc="280" sz="3504">
                <a:effectLst>
                  <a:outerShdw sx="100000" sy="100000" kx="0" ky="0" algn="b" rotWithShape="0" blurRad="18542" dist="18542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Where are beers with highest IBU from?</a:t>
            </a:r>
          </a:p>
        </p:txBody>
      </p:sp>
      <p:sp>
        <p:nvSpPr>
          <p:cNvPr id="233" name="Google Shape;99;p18"/>
          <p:cNvSpPr txBox="1"/>
          <p:nvPr>
            <p:ph type="body" idx="1"/>
          </p:nvPr>
        </p:nvSpPr>
        <p:spPr>
          <a:xfrm>
            <a:off x="901700" y="2708060"/>
            <a:ext cx="11201400" cy="5969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34" name="Google Shape;101;p18"/>
          <p:cNvGraphicFramePr/>
          <p:nvPr/>
        </p:nvGraphicFramePr>
        <p:xfrm>
          <a:off x="751051" y="2741553"/>
          <a:ext cx="11515398" cy="63211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58944"/>
                <a:gridCol w="1219548"/>
                <a:gridCol w="4045142"/>
                <a:gridCol w="3636508"/>
                <a:gridCol w="1742553"/>
              </a:tblGrid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defRPr b="0" cap="none" sz="24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2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State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2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Brewery Name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2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Beer Name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76200">
                      <a:solidFill>
                        <a:srgbClr val="FF7666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2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IBU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Astoria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76200">
                      <a:solidFill>
                        <a:srgbClr val="FF7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Bitter Bitch Imperial IPA</a:t>
                      </a:r>
                    </a:p>
                  </a:txBody>
                  <a:tcPr marL="19050" marR="19050" marT="19050" marB="19050" anchor="ctr" anchorCtr="0" horzOverflow="overflow">
                    <a:lnL w="76200">
                      <a:solidFill>
                        <a:srgbClr val="FF7666"/>
                      </a:solidFill>
                    </a:lnL>
                    <a:lnR w="76200">
                      <a:solidFill>
                        <a:srgbClr val="FF7666"/>
                      </a:solidFill>
                    </a:lnR>
                    <a:lnT w="76200">
                      <a:solidFill>
                        <a:srgbClr val="FF7666"/>
                      </a:solidFill>
                    </a:lnT>
                    <a:lnB w="76200">
                      <a:solidFill>
                        <a:srgbClr val="FF7666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138</a:t>
                      </a:r>
                    </a:p>
                  </a:txBody>
                  <a:tcPr marL="19050" marR="19050" marT="19050" marB="19050" anchor="ctr" anchorCtr="0" horzOverflow="overflow">
                    <a:lnL w="76200">
                      <a:solidFill>
                        <a:srgbClr val="FF7666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VA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Wolf Hills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Troopers Alley IPA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76200">
                      <a:solidFill>
                        <a:srgbClr val="FF7666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135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MA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Cape Ann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Dead-Eye DIPA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OH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Christian Moerlein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Bay of Bengal Double IPA (2014)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126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MN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Surly Brewing Company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Abrasive Ale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901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VT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The Alchemist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Heady Topper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Image"/>
          <p:cNvGrpSpPr/>
          <p:nvPr/>
        </p:nvGrpSpPr>
        <p:grpSpPr>
          <a:xfrm flipH="1">
            <a:off x="197379" y="2052323"/>
            <a:ext cx="12610042" cy="7280474"/>
            <a:chOff x="0" y="0"/>
            <a:chExt cx="12610041" cy="7280473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900"/>
              <a:ext cx="12356042" cy="6950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239" name="Google Shape;106;p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statistics of ABV</a:t>
            </a:r>
          </a:p>
        </p:txBody>
      </p:sp>
      <p:pic>
        <p:nvPicPr>
          <p:cNvPr id="240" name="Google Shape;108;p19" descr="Google Shape;108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8820" y="2365630"/>
            <a:ext cx="9667160" cy="6444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Google Shape;107;p19"/>
          <p:cNvSpPr txBox="1"/>
          <p:nvPr>
            <p:ph type="body" sz="quarter" idx="1"/>
          </p:nvPr>
        </p:nvSpPr>
        <p:spPr>
          <a:xfrm>
            <a:off x="7759700" y="2689423"/>
            <a:ext cx="3291086" cy="3329121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2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Min: 0.00100</a:t>
            </a:r>
          </a:p>
          <a:p>
            <a:pPr marL="0" indent="0" algn="ctr">
              <a:spcBef>
                <a:spcPts val="0"/>
              </a:spcBef>
              <a:buSzTx/>
              <a:buNone/>
              <a:defRPr sz="2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1st Qu: 0.05000</a:t>
            </a:r>
          </a:p>
          <a:p>
            <a:pPr marL="0" indent="0" algn="ctr">
              <a:spcBef>
                <a:spcPts val="0"/>
              </a:spcBef>
              <a:buSzTx/>
              <a:buNone/>
              <a:defRPr sz="2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Median: 0.05600 </a:t>
            </a:r>
          </a:p>
          <a:p>
            <a:pPr marL="0" indent="0" algn="ctr">
              <a:spcBef>
                <a:spcPts val="0"/>
              </a:spcBef>
              <a:buSzTx/>
              <a:buNone/>
              <a:defRPr sz="2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Mean: 0.05971</a:t>
            </a:r>
          </a:p>
          <a:p>
            <a:pPr marL="0" indent="0" algn="ctr">
              <a:spcBef>
                <a:spcPts val="0"/>
              </a:spcBef>
              <a:buSzTx/>
              <a:buNone/>
              <a:defRPr sz="2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3rd Qu: 0.06700 </a:t>
            </a:r>
          </a:p>
          <a:p>
            <a:pPr marL="0" indent="0" algn="ctr">
              <a:spcBef>
                <a:spcPts val="0"/>
              </a:spcBef>
              <a:buSzTx/>
              <a:buNone/>
              <a:defRPr sz="2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Max: 0.12800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Image"/>
          <p:cNvGrpSpPr/>
          <p:nvPr/>
        </p:nvGrpSpPr>
        <p:grpSpPr>
          <a:xfrm flipH="1">
            <a:off x="197379" y="2052323"/>
            <a:ext cx="12610042" cy="7280474"/>
            <a:chOff x="0" y="0"/>
            <a:chExt cx="12610041" cy="7280473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900"/>
              <a:ext cx="12356042" cy="6950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246" name="Google Shape;113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of ABV and IBU</a:t>
            </a:r>
          </a:p>
        </p:txBody>
      </p:sp>
      <p:pic>
        <p:nvPicPr>
          <p:cNvPr id="247" name="Google Shape;114;p20" descr="Google Shape;114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746" y="3126050"/>
            <a:ext cx="7525826" cy="49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Google Shape;115;p20 Positive relationship between ABV and IBU&#10;&#10;Correlation coefficient between ABV and IBU is .539" descr="Google Shape;115;p20 Positive relationship between ABV and IBUCorrelation coefficient between ABV and IBU is .539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89802" y="3781573"/>
            <a:ext cx="4383828" cy="36128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ost Common Beer Name 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Common Beer Name Words</a:t>
            </a:r>
          </a:p>
        </p:txBody>
      </p:sp>
      <p:graphicFrame>
        <p:nvGraphicFramePr>
          <p:cNvPr id="251" name="Table"/>
          <p:cNvGraphicFramePr/>
          <p:nvPr/>
        </p:nvGraphicFramePr>
        <p:xfrm>
          <a:off x="1011766" y="2550583"/>
          <a:ext cx="3733801" cy="27842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1244600"/>
                <a:gridCol w="1244600"/>
                <a:gridCol w="1244600"/>
              </a:tblGrid>
              <a:tr h="517955">
                <a:tc>
                  <a:txBody>
                    <a:bodyPr/>
                    <a:lstStyle/>
                    <a:p>
                      <a:pPr>
                        <a:defRPr cap="none" sz="24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T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Word</a:t>
                      </a:r>
                    </a:p>
                  </a:txBody>
                  <a:tcPr marL="76200" marR="76200" marT="0" marB="38100" anchor="ctr" anchorCtr="0" horzOverflow="overflow">
                    <a:lnT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lnB w="12700">
                      <a:solidFill>
                        <a:srgbClr val="000000">
                          <a:alpha val="11764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9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Count</a:t>
                      </a:r>
                    </a:p>
                  </a:txBody>
                  <a:tcPr marL="76200" marR="76200" marT="0" marB="381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lnB w="12700">
                      <a:solidFill>
                        <a:srgbClr val="000000">
                          <a:alpha val="11764"/>
                        </a:srgbClr>
                      </a:solidFill>
                      <a:miter lim="400000"/>
                    </a:lnB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Ale</a:t>
                      </a:r>
                    </a:p>
                  </a:txBody>
                  <a:tcPr marL="76200" marR="76200" marT="25400" marB="25400" anchor="ctr" anchorCtr="0" horzOverflow="overflow">
                    <a:lnT w="12700">
                      <a:solidFill>
                        <a:srgbClr val="000000">
                          <a:alpha val="11764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591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 w="12700">
                      <a:solidFill>
                        <a:srgbClr val="000000">
                          <a:alpha val="11764"/>
                        </a:srgbClr>
                      </a:solidFill>
                      <a:miter lim="400000"/>
                    </a:lnT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IPA</a:t>
                      </a:r>
                    </a:p>
                  </a:txBody>
                  <a:tcPr marL="76200" marR="76200" marT="25400" marB="25400" anchor="ctr" anchorCtr="0" horzOverflow="overflow">
                    <a:solidFill>
                      <a:srgbClr val="00000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318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000000">
                        <a:alpha val="1960"/>
                      </a:srgbClr>
                    </a:solidFill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Pale</a:t>
                      </a:r>
                    </a:p>
                  </a:txBody>
                  <a:tcPr marL="76200" marR="76200" marT="25400" marB="254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225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s</a:t>
                      </a:r>
                    </a:p>
                  </a:txBody>
                  <a:tcPr marL="76200" marR="76200" marT="25400" marB="25400" anchor="ctr" anchorCtr="0" horzOverflow="overflow">
                    <a:solidFill>
                      <a:srgbClr val="00000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127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000000">
                        <a:alpha val="1960"/>
                      </a:srgbClr>
                    </a:solidFill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Lager</a:t>
                      </a:r>
                    </a:p>
                  </a:txBody>
                  <a:tcPr marL="76200" marR="76200" marT="25400" marB="254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101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Amber</a:t>
                      </a:r>
                    </a:p>
                  </a:txBody>
                  <a:tcPr marL="76200" marR="76200" marT="25400" marB="25400" anchor="ctr" anchorCtr="0" horzOverflow="overflow">
                    <a:solidFill>
                      <a:srgbClr val="00000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73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000000">
                        <a:alpha val="1960"/>
                      </a:srgbClr>
                    </a:solidFill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Stout</a:t>
                      </a:r>
                    </a:p>
                  </a:txBody>
                  <a:tcPr marL="76200" marR="76200" marT="25400" marB="254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72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Red</a:t>
                      </a:r>
                    </a:p>
                  </a:txBody>
                  <a:tcPr marL="76200" marR="76200" marT="25400" marB="25400" anchor="ctr" anchorCtr="0" horzOverflow="overflow">
                    <a:solidFill>
                      <a:srgbClr val="00000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61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000000">
                        <a:alpha val="1960"/>
                      </a:srgbClr>
                    </a:solidFill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Blonde</a:t>
                      </a:r>
                    </a:p>
                  </a:txBody>
                  <a:tcPr marL="76200" marR="76200" marT="25400" marB="254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60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517955">
                <a:tc>
                  <a:txBody>
                    <a:bodyPr/>
                    <a:lstStyle/>
                    <a:p>
                      <a:pPr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B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Times"/>
                          <a:ea typeface="Times"/>
                          <a:cs typeface="Times"/>
                          <a:sym typeface="Times"/>
                        </a:rPr>
                        <a:t>Wheat</a:t>
                      </a:r>
                    </a:p>
                  </a:txBody>
                  <a:tcPr marL="76200" marR="76200" marT="25400" marB="25400" anchor="ctr" anchorCtr="0" horzOverflow="overflow">
                    <a:lnB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00"/>
                        </a:lnSpc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Times"/>
                          <a:ea typeface="Times"/>
                          <a:cs typeface="Times"/>
                          <a:sym typeface="Times"/>
                        </a:rPr>
                        <a:t>57</a:t>
                      </a:r>
                    </a:p>
                  </a:txBody>
                  <a:tcPr marL="76200" marR="76200" marT="25400" marB="25400" anchor="ctr" anchorCtr="0" horzOverflow="overflow">
                    <a:lnR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B w="254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58" name="Connection Line"/>
          <p:cNvSpPr/>
          <p:nvPr/>
        </p:nvSpPr>
        <p:spPr>
          <a:xfrm>
            <a:off x="4838832" y="4924882"/>
            <a:ext cx="628717" cy="280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0">
            <a:solidFill>
              <a:srgbClr val="575451">
                <a:alpha val="90000"/>
              </a:srgbClr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53" name="Beer types"/>
          <p:cNvSpPr/>
          <p:nvPr/>
        </p:nvSpPr>
        <p:spPr>
          <a:xfrm>
            <a:off x="5591428" y="3194937"/>
            <a:ext cx="642818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" y="0"/>
                </a:moveTo>
                <a:cubicBezTo>
                  <a:pt x="949" y="0"/>
                  <a:pt x="853" y="484"/>
                  <a:pt x="853" y="1080"/>
                </a:cubicBezTo>
                <a:lnTo>
                  <a:pt x="853" y="8640"/>
                </a:lnTo>
                <a:lnTo>
                  <a:pt x="0" y="10800"/>
                </a:lnTo>
                <a:lnTo>
                  <a:pt x="853" y="12960"/>
                </a:lnTo>
                <a:lnTo>
                  <a:pt x="853" y="20520"/>
                </a:lnTo>
                <a:cubicBezTo>
                  <a:pt x="853" y="21116"/>
                  <a:pt x="949" y="21600"/>
                  <a:pt x="1067" y="21600"/>
                </a:cubicBezTo>
                <a:lnTo>
                  <a:pt x="21387" y="21600"/>
                </a:lnTo>
                <a:cubicBezTo>
                  <a:pt x="21504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504" y="0"/>
                  <a:pt x="21387" y="0"/>
                </a:cubicBezTo>
                <a:lnTo>
                  <a:pt x="1067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Beer types</a:t>
            </a:r>
          </a:p>
        </p:txBody>
      </p:sp>
      <p:sp>
        <p:nvSpPr>
          <p:cNvPr id="259" name="Connection Line"/>
          <p:cNvSpPr/>
          <p:nvPr/>
        </p:nvSpPr>
        <p:spPr>
          <a:xfrm>
            <a:off x="4966427" y="6057899"/>
            <a:ext cx="406845" cy="1187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313" y="0"/>
                </a:moveTo>
                <a:cubicBezTo>
                  <a:pt x="21600" y="5168"/>
                  <a:pt x="21496" y="12368"/>
                  <a:pt x="0" y="21600"/>
                </a:cubicBezTo>
              </a:path>
            </a:pathLst>
          </a:custGeom>
          <a:ln w="63500">
            <a:solidFill>
              <a:srgbClr val="575451">
                <a:alpha val="90000"/>
              </a:srgbClr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55" name="Colors"/>
          <p:cNvSpPr/>
          <p:nvPr/>
        </p:nvSpPr>
        <p:spPr>
          <a:xfrm>
            <a:off x="5591428" y="6014337"/>
            <a:ext cx="642818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" y="0"/>
                </a:moveTo>
                <a:cubicBezTo>
                  <a:pt x="949" y="0"/>
                  <a:pt x="853" y="484"/>
                  <a:pt x="853" y="1080"/>
                </a:cubicBezTo>
                <a:lnTo>
                  <a:pt x="853" y="8640"/>
                </a:lnTo>
                <a:lnTo>
                  <a:pt x="0" y="10800"/>
                </a:lnTo>
                <a:lnTo>
                  <a:pt x="853" y="12960"/>
                </a:lnTo>
                <a:lnTo>
                  <a:pt x="853" y="20520"/>
                </a:lnTo>
                <a:cubicBezTo>
                  <a:pt x="853" y="21116"/>
                  <a:pt x="949" y="21600"/>
                  <a:pt x="1067" y="21600"/>
                </a:cubicBezTo>
                <a:lnTo>
                  <a:pt x="21387" y="21600"/>
                </a:lnTo>
                <a:cubicBezTo>
                  <a:pt x="21504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504" y="0"/>
                  <a:pt x="21387" y="0"/>
                </a:cubicBezTo>
                <a:lnTo>
                  <a:pt x="1067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Colors</a:t>
            </a:r>
          </a:p>
        </p:txBody>
      </p:sp>
      <p:sp>
        <p:nvSpPr>
          <p:cNvPr id="256" name="Possessive"/>
          <p:cNvSpPr/>
          <p:nvPr/>
        </p:nvSpPr>
        <p:spPr>
          <a:xfrm>
            <a:off x="5591428" y="4604637"/>
            <a:ext cx="642818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7" y="0"/>
                </a:moveTo>
                <a:cubicBezTo>
                  <a:pt x="949" y="0"/>
                  <a:pt x="853" y="484"/>
                  <a:pt x="853" y="1080"/>
                </a:cubicBezTo>
                <a:lnTo>
                  <a:pt x="853" y="8640"/>
                </a:lnTo>
                <a:lnTo>
                  <a:pt x="0" y="10800"/>
                </a:lnTo>
                <a:lnTo>
                  <a:pt x="853" y="12960"/>
                </a:lnTo>
                <a:lnTo>
                  <a:pt x="853" y="20520"/>
                </a:lnTo>
                <a:cubicBezTo>
                  <a:pt x="853" y="21116"/>
                  <a:pt x="949" y="21600"/>
                  <a:pt x="1067" y="21600"/>
                </a:cubicBezTo>
                <a:lnTo>
                  <a:pt x="21387" y="21600"/>
                </a:lnTo>
                <a:cubicBezTo>
                  <a:pt x="21504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504" y="0"/>
                  <a:pt x="21387" y="0"/>
                </a:cubicBezTo>
                <a:lnTo>
                  <a:pt x="1067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Possessive</a:t>
            </a:r>
          </a:p>
        </p:txBody>
      </p:sp>
      <p:sp>
        <p:nvSpPr>
          <p:cNvPr id="260" name="Connection Line"/>
          <p:cNvSpPr/>
          <p:nvPr/>
        </p:nvSpPr>
        <p:spPr>
          <a:xfrm>
            <a:off x="5093427" y="3365500"/>
            <a:ext cx="406845" cy="1187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313" y="0"/>
                </a:moveTo>
                <a:cubicBezTo>
                  <a:pt x="21600" y="5168"/>
                  <a:pt x="21496" y="12368"/>
                  <a:pt x="0" y="21600"/>
                </a:cubicBezTo>
              </a:path>
            </a:pathLst>
          </a:custGeom>
          <a:ln w="63500">
            <a:solidFill>
              <a:srgbClr val="575451">
                <a:alpha val="90000"/>
              </a:srgbClr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cluding Though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Concluding Thoughts</a:t>
            </a:r>
          </a:p>
        </p:txBody>
      </p:sp>
      <p:sp>
        <p:nvSpPr>
          <p:cNvPr id="263" name="Need more data for IB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 more data for IBU</a:t>
            </a:r>
          </a:p>
          <a:p>
            <a:pPr/>
            <a:r>
              <a:t>There is a correlation between alcohol content and bitterness</a:t>
            </a:r>
          </a:p>
          <a:p>
            <a:pPr/>
            <a:r>
              <a:t>KNN is an effective model for categorizing IPA and other Ales</a:t>
            </a:r>
          </a:p>
          <a:p>
            <a:pPr/>
            <a:r>
              <a:t>The most common words used in beer names are beer types and colors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grpSp>
        <p:nvGrpSpPr>
          <p:cNvPr id="130" name="Image"/>
          <p:cNvGrpSpPr/>
          <p:nvPr/>
        </p:nvGrpSpPr>
        <p:grpSpPr>
          <a:xfrm>
            <a:off x="197379" y="2052323"/>
            <a:ext cx="12610042" cy="7280474"/>
            <a:chOff x="0" y="0"/>
            <a:chExt cx="12610041" cy="7280473"/>
          </a:xfrm>
        </p:grpSpPr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900"/>
              <a:ext cx="12356042" cy="6950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131" name="Breweries by state…"/>
          <p:cNvSpPr txBox="1"/>
          <p:nvPr>
            <p:ph type="body" sz="half" idx="1"/>
          </p:nvPr>
        </p:nvSpPr>
        <p:spPr>
          <a:xfrm>
            <a:off x="6123715" y="2061633"/>
            <a:ext cx="6249988" cy="635357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Breweries by state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Data cleaning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ABV and IBU by state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Highest ABV and IBU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ABV and IBU statistics and comparison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Image"/>
          <p:cNvGrpSpPr/>
          <p:nvPr/>
        </p:nvGrpSpPr>
        <p:grpSpPr>
          <a:xfrm>
            <a:off x="205818" y="179398"/>
            <a:ext cx="12593164" cy="9394804"/>
            <a:chOff x="0" y="0"/>
            <a:chExt cx="12593163" cy="9394802"/>
          </a:xfrm>
        </p:grpSpPr>
        <p:pic>
          <p:nvPicPr>
            <p:cNvPr id="134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2339164" cy="90646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93164" cy="9394803"/>
            </a:xfrm>
            <a:prstGeom prst="rect">
              <a:avLst/>
            </a:prstGeom>
            <a:effectLst/>
          </p:spPr>
        </p:pic>
      </p:grpSp>
      <p:sp>
        <p:nvSpPr>
          <p:cNvPr id="136" name="Google Shape;60;p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How many breweries are present in each state?</a:t>
            </a:r>
          </a:p>
        </p:txBody>
      </p:sp>
      <p:grpSp>
        <p:nvGrpSpPr>
          <p:cNvPr id="139" name="Image"/>
          <p:cNvGrpSpPr/>
          <p:nvPr/>
        </p:nvGrpSpPr>
        <p:grpSpPr>
          <a:xfrm>
            <a:off x="711468" y="2220158"/>
            <a:ext cx="10599295" cy="7013338"/>
            <a:chOff x="0" y="0"/>
            <a:chExt cx="10599294" cy="7013337"/>
          </a:xfrm>
        </p:grpSpPr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0" t="1627" r="80" b="1627"/>
            <a:stretch>
              <a:fillRect/>
            </a:stretch>
          </p:blipFill>
          <p:spPr>
            <a:xfrm>
              <a:off x="127000" y="88899"/>
              <a:ext cx="10345294" cy="66831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0599295" cy="701333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Image"/>
          <p:cNvGrpSpPr/>
          <p:nvPr/>
        </p:nvGrpSpPr>
        <p:grpSpPr>
          <a:xfrm>
            <a:off x="205818" y="179398"/>
            <a:ext cx="12593164" cy="9394804"/>
            <a:chOff x="0" y="0"/>
            <a:chExt cx="12593163" cy="9394802"/>
          </a:xfrm>
        </p:grpSpPr>
        <p:pic>
          <p:nvPicPr>
            <p:cNvPr id="144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2339164" cy="90646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93164" cy="9394803"/>
            </a:xfrm>
            <a:prstGeom prst="rect">
              <a:avLst/>
            </a:prstGeom>
            <a:effectLst/>
          </p:spPr>
        </p:pic>
      </p:grpSp>
      <p:sp>
        <p:nvSpPr>
          <p:cNvPr id="146" name="Google Shape;60;p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How many breweries are present in each state?</a:t>
            </a:r>
          </a:p>
        </p:txBody>
      </p:sp>
      <p:sp>
        <p:nvSpPr>
          <p:cNvPr id="147" name="Google Shape;61;p14"/>
          <p:cNvSpPr txBox="1"/>
          <p:nvPr>
            <p:ph type="body" idx="1"/>
          </p:nvPr>
        </p:nvSpPr>
        <p:spPr>
          <a:xfrm>
            <a:off x="886885" y="2135791"/>
            <a:ext cx="11201401" cy="5969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pSp>
        <p:nvGrpSpPr>
          <p:cNvPr id="150" name="Google Shape;62;p14"/>
          <p:cNvGrpSpPr/>
          <p:nvPr/>
        </p:nvGrpSpPr>
        <p:grpSpPr>
          <a:xfrm>
            <a:off x="266700" y="2601308"/>
            <a:ext cx="12471400" cy="6438901"/>
            <a:chOff x="0" y="0"/>
            <a:chExt cx="12471400" cy="6438900"/>
          </a:xfrm>
        </p:grpSpPr>
        <p:pic>
          <p:nvPicPr>
            <p:cNvPr id="149" name="Google Shape;62;p14" descr="Google Shape;62;p1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2217400" cy="6108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Google Shape;62;p14" descr="Google Shape;62;p14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471400" cy="6438900"/>
            </a:xfrm>
            <a:prstGeom prst="rect">
              <a:avLst/>
            </a:prstGeom>
            <a:effectLst/>
          </p:spPr>
        </p:pic>
      </p:grpSp>
      <p:sp>
        <p:nvSpPr>
          <p:cNvPr id="151" name="Rectangle"/>
          <p:cNvSpPr/>
          <p:nvPr/>
        </p:nvSpPr>
        <p:spPr>
          <a:xfrm>
            <a:off x="2144185" y="5236624"/>
            <a:ext cx="9166887" cy="3254376"/>
          </a:xfrm>
          <a:prstGeom prst="rect">
            <a:avLst/>
          </a:prstGeom>
          <a:solidFill>
            <a:srgbClr val="F6F5F4">
              <a:alpha val="4385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EBEBEB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152" name="Google Shape;63;p14"/>
          <p:cNvGraphicFramePr/>
          <p:nvPr/>
        </p:nvGraphicFramePr>
        <p:xfrm>
          <a:off x="5021088" y="2953810"/>
          <a:ext cx="1987132" cy="3327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74372"/>
                <a:gridCol w="1100058"/>
              </a:tblGrid>
              <a:tr h="552403">
                <a:tc>
                  <a:txBody>
                    <a:bodyPr/>
                    <a:lstStyle/>
                    <a:p>
                      <a:pPr>
                        <a:lnSpc>
                          <a:spcPct val="102271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State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2271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Breweries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52403"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CO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47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52403"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CA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39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52403"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MI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32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52403"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OR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29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52403"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TX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908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28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" name="Google Shape;64;p14"/>
          <p:cNvGraphicFramePr/>
          <p:nvPr/>
        </p:nvGraphicFramePr>
        <p:xfrm>
          <a:off x="7598851" y="2990184"/>
          <a:ext cx="2149394" cy="32543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32485"/>
                <a:gridCol w="1204207"/>
              </a:tblGrid>
              <a:tr h="5402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State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Breweries</a:t>
                      </a:r>
                    </a:p>
                  </a:txBody>
                  <a:tcPr marL="57150" marR="57150" marT="57150" marB="571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40279"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40279"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NV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40279"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DC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40279"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ND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540279"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SD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70000"/>
                        </a:lnSpc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1600">
                          <a:solidFill>
                            <a:srgbClr val="FFF2CC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9050" marR="19050" marT="19050" marB="1905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154" name="Rounded Rectangle"/>
          <p:cNvSpPr/>
          <p:nvPr/>
        </p:nvSpPr>
        <p:spPr>
          <a:xfrm>
            <a:off x="941918" y="3101123"/>
            <a:ext cx="1165755" cy="5541004"/>
          </a:xfrm>
          <a:prstGeom prst="roundRect">
            <a:avLst>
              <a:gd name="adj" fmla="val 16341"/>
            </a:avLst>
          </a:prstGeom>
          <a:ln w="50800">
            <a:solidFill>
              <a:srgbClr val="FF766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" name="Line"/>
          <p:cNvSpPr/>
          <p:nvPr/>
        </p:nvSpPr>
        <p:spPr>
          <a:xfrm flipV="1">
            <a:off x="2098749" y="3418665"/>
            <a:ext cx="2911873" cy="1334046"/>
          </a:xfrm>
          <a:prstGeom prst="line">
            <a:avLst/>
          </a:prstGeom>
          <a:ln w="63500">
            <a:solidFill>
              <a:srgbClr val="FF7A6D"/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" name="Rounded Rectangle"/>
          <p:cNvSpPr/>
          <p:nvPr/>
        </p:nvSpPr>
        <p:spPr>
          <a:xfrm>
            <a:off x="11318022" y="6862439"/>
            <a:ext cx="1274565" cy="177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837" y="0"/>
                </a:moveTo>
                <a:lnTo>
                  <a:pt x="2763" y="0"/>
                </a:lnTo>
                <a:cubicBezTo>
                  <a:pt x="1971" y="0"/>
                  <a:pt x="1569" y="0"/>
                  <a:pt x="1142" y="97"/>
                </a:cubicBezTo>
                <a:cubicBezTo>
                  <a:pt x="674" y="220"/>
                  <a:pt x="306" y="485"/>
                  <a:pt x="135" y="821"/>
                </a:cubicBezTo>
                <a:cubicBezTo>
                  <a:pt x="0" y="1129"/>
                  <a:pt x="0" y="1418"/>
                  <a:pt x="0" y="1997"/>
                </a:cubicBezTo>
                <a:lnTo>
                  <a:pt x="0" y="19612"/>
                </a:lnTo>
                <a:cubicBezTo>
                  <a:pt x="0" y="20182"/>
                  <a:pt x="0" y="20471"/>
                  <a:pt x="135" y="20779"/>
                </a:cubicBezTo>
                <a:cubicBezTo>
                  <a:pt x="306" y="21115"/>
                  <a:pt x="674" y="21380"/>
                  <a:pt x="1142" y="21503"/>
                </a:cubicBezTo>
                <a:cubicBezTo>
                  <a:pt x="1569" y="21600"/>
                  <a:pt x="1971" y="21600"/>
                  <a:pt x="2776" y="21600"/>
                </a:cubicBezTo>
                <a:lnTo>
                  <a:pt x="18837" y="21600"/>
                </a:lnTo>
                <a:cubicBezTo>
                  <a:pt x="19629" y="21600"/>
                  <a:pt x="20031" y="21600"/>
                  <a:pt x="20458" y="21503"/>
                </a:cubicBezTo>
                <a:cubicBezTo>
                  <a:pt x="20926" y="21380"/>
                  <a:pt x="21294" y="21115"/>
                  <a:pt x="21465" y="20779"/>
                </a:cubicBezTo>
                <a:cubicBezTo>
                  <a:pt x="21600" y="20471"/>
                  <a:pt x="21600" y="20182"/>
                  <a:pt x="21600" y="19603"/>
                </a:cubicBezTo>
                <a:lnTo>
                  <a:pt x="21600" y="1988"/>
                </a:lnTo>
                <a:cubicBezTo>
                  <a:pt x="21600" y="1418"/>
                  <a:pt x="21600" y="1129"/>
                  <a:pt x="21465" y="821"/>
                </a:cubicBezTo>
                <a:cubicBezTo>
                  <a:pt x="21294" y="485"/>
                  <a:pt x="20926" y="220"/>
                  <a:pt x="20458" y="97"/>
                </a:cubicBezTo>
                <a:cubicBezTo>
                  <a:pt x="20031" y="0"/>
                  <a:pt x="19629" y="0"/>
                  <a:pt x="18824" y="0"/>
                </a:cubicBezTo>
                <a:close/>
              </a:path>
            </a:pathLst>
          </a:custGeom>
          <a:ln w="50800">
            <a:solidFill>
              <a:srgbClr val="FF766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" name="Line"/>
          <p:cNvSpPr/>
          <p:nvPr/>
        </p:nvSpPr>
        <p:spPr>
          <a:xfrm flipH="1" flipV="1">
            <a:off x="9738495" y="3337074"/>
            <a:ext cx="1611514" cy="3553139"/>
          </a:xfrm>
          <a:prstGeom prst="line">
            <a:avLst/>
          </a:prstGeom>
          <a:ln w="63500">
            <a:solidFill>
              <a:srgbClr val="FF7A6D"/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Image"/>
          <p:cNvGrpSpPr/>
          <p:nvPr/>
        </p:nvGrpSpPr>
        <p:grpSpPr>
          <a:xfrm flipH="1">
            <a:off x="197379" y="2052323"/>
            <a:ext cx="12610042" cy="7280474"/>
            <a:chOff x="0" y="0"/>
            <a:chExt cx="12610041" cy="7280473"/>
          </a:xfrm>
        </p:grpSpPr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900"/>
              <a:ext cx="12356042" cy="6950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1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164" name="Google Shape;71;p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Missing Values</a:t>
            </a:r>
          </a:p>
        </p:txBody>
      </p:sp>
      <p:sp>
        <p:nvSpPr>
          <p:cNvPr id="165" name="Google Shape;72;p15"/>
          <p:cNvSpPr txBox="1"/>
          <p:nvPr/>
        </p:nvSpPr>
        <p:spPr>
          <a:xfrm>
            <a:off x="5955484" y="3551859"/>
            <a:ext cx="6809174" cy="2927055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Data has missing values!</a:t>
            </a:r>
          </a:p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NA values make up 40% of IBU data</a:t>
            </a:r>
          </a:p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NA values make up 3% of ABV data</a:t>
            </a:r>
            <a:endParaRPr sz="3400">
              <a:solidFill>
                <a:srgbClr val="ADADAD"/>
              </a:solidFill>
            </a:endParaRPr>
          </a:p>
        </p:txBody>
      </p:sp>
      <p:grpSp>
        <p:nvGrpSpPr>
          <p:cNvPr id="168" name="Google Shape;73;p15"/>
          <p:cNvGrpSpPr/>
          <p:nvPr/>
        </p:nvGrpSpPr>
        <p:grpSpPr>
          <a:xfrm>
            <a:off x="662759" y="2708220"/>
            <a:ext cx="5077895" cy="5694821"/>
            <a:chOff x="0" y="0"/>
            <a:chExt cx="5077893" cy="5694820"/>
          </a:xfrm>
        </p:grpSpPr>
        <p:pic>
          <p:nvPicPr>
            <p:cNvPr id="167" name="Google Shape;73;p15" descr="Google Shape;73;p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6999" y="88900"/>
              <a:ext cx="4823895" cy="53646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6" name="Google Shape;73;p15" descr="Google Shape;73;p15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5077895" cy="5694821"/>
            </a:xfrm>
            <a:prstGeom prst="rect">
              <a:avLst/>
            </a:prstGeom>
            <a:effectLst/>
          </p:spPr>
        </p:pic>
      </p:grpSp>
      <p:sp>
        <p:nvSpPr>
          <p:cNvPr id="169" name="Line"/>
          <p:cNvSpPr/>
          <p:nvPr/>
        </p:nvSpPr>
        <p:spPr>
          <a:xfrm>
            <a:off x="2124477" y="4994671"/>
            <a:ext cx="4076431" cy="1"/>
          </a:xfrm>
          <a:prstGeom prst="line">
            <a:avLst/>
          </a:prstGeom>
          <a:ln w="50800">
            <a:solidFill>
              <a:srgbClr val="FF7A6D"/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Line"/>
          <p:cNvSpPr/>
          <p:nvPr/>
        </p:nvSpPr>
        <p:spPr>
          <a:xfrm flipV="1">
            <a:off x="2533192" y="5553802"/>
            <a:ext cx="3621017" cy="1549732"/>
          </a:xfrm>
          <a:prstGeom prst="line">
            <a:avLst/>
          </a:prstGeom>
          <a:ln w="50800">
            <a:solidFill>
              <a:srgbClr val="FF7A6D"/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Image"/>
          <p:cNvGrpSpPr/>
          <p:nvPr/>
        </p:nvGrpSpPr>
        <p:grpSpPr>
          <a:xfrm flipH="1">
            <a:off x="197379" y="2052323"/>
            <a:ext cx="12610042" cy="7280474"/>
            <a:chOff x="0" y="0"/>
            <a:chExt cx="12610041" cy="7280473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>
              <a:alphaModFix amt="73429"/>
              <a:extLst/>
            </a:blip>
            <a:stretch>
              <a:fillRect/>
            </a:stretch>
          </p:blipFill>
          <p:spPr>
            <a:xfrm>
              <a:off x="127000" y="88900"/>
              <a:ext cx="12356042" cy="69502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2" name="Image" descr="Image"/>
            <p:cNvPicPr>
              <a:picLocks noChangeAspect="0"/>
            </p:cNvPicPr>
            <p:nvPr/>
          </p:nvPicPr>
          <p:blipFill>
            <a:blip r:embed="rId3">
              <a:alphaModFix amt="73429"/>
              <a:extLst/>
            </a:blip>
            <a:stretch>
              <a:fillRect/>
            </a:stretch>
          </p:blipFill>
          <p:spPr>
            <a:xfrm>
              <a:off x="0" y="0"/>
              <a:ext cx="12610042" cy="7280474"/>
            </a:xfrm>
            <a:prstGeom prst="rect">
              <a:avLst/>
            </a:prstGeom>
            <a:effectLst/>
          </p:spPr>
        </p:pic>
      </p:grpSp>
      <p:sp>
        <p:nvSpPr>
          <p:cNvPr id="175" name="Google Shape;71;p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Missing Values</a:t>
            </a:r>
          </a:p>
        </p:txBody>
      </p:sp>
      <p:sp>
        <p:nvSpPr>
          <p:cNvPr id="176" name="Google Shape;72;p15"/>
          <p:cNvSpPr txBox="1"/>
          <p:nvPr/>
        </p:nvSpPr>
        <p:spPr>
          <a:xfrm>
            <a:off x="6006284" y="3661926"/>
            <a:ext cx="6809174" cy="3384254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KNN for imputation</a:t>
            </a:r>
          </a:p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Advantage of KNN:</a:t>
            </a:r>
            <a:endParaRPr sz="3400">
              <a:solidFill>
                <a:srgbClr val="ADADAD"/>
              </a:solidFill>
            </a:endParaRPr>
          </a:p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 more realistic imputations than filling with the mean while easily comprehensible</a:t>
            </a:r>
          </a:p>
        </p:txBody>
      </p:sp>
      <p:pic>
        <p:nvPicPr>
          <p:cNvPr id="177" name="Google Shape;73;p15" descr="Google Shape;73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759" y="2797119"/>
            <a:ext cx="4823895" cy="5364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Image"/>
          <p:cNvGrpSpPr/>
          <p:nvPr/>
        </p:nvGrpSpPr>
        <p:grpSpPr>
          <a:xfrm>
            <a:off x="205818" y="179398"/>
            <a:ext cx="12593164" cy="9394804"/>
            <a:chOff x="0" y="0"/>
            <a:chExt cx="12593163" cy="9394802"/>
          </a:xfrm>
        </p:grpSpPr>
        <p:pic>
          <p:nvPicPr>
            <p:cNvPr id="18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2339164" cy="90646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9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93164" cy="9394803"/>
            </a:xfrm>
            <a:prstGeom prst="rect">
              <a:avLst/>
            </a:prstGeom>
            <a:effectLst/>
          </p:spPr>
        </p:pic>
      </p:grpSp>
      <p:sp>
        <p:nvSpPr>
          <p:cNvPr id="182" name="Google Shape;78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380" sz="4752">
                <a:solidFill>
                  <a:srgbClr val="F6F5F4"/>
                </a:solidFill>
                <a:effectLst>
                  <a:outerShdw sx="100000" sy="100000" kx="0" ky="0" algn="b" rotWithShape="0" blurRad="25146" dist="25146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How does ABV vary by state?</a:t>
            </a:r>
          </a:p>
        </p:txBody>
      </p:sp>
      <p:pic>
        <p:nvPicPr>
          <p:cNvPr id="183" name="Google Shape;80;p16" descr="Google Shape;80;p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96553" y="1712831"/>
            <a:ext cx="7793838" cy="389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Google Shape;81;p16"/>
          <p:cNvSpPr txBox="1"/>
          <p:nvPr/>
        </p:nvSpPr>
        <p:spPr>
          <a:xfrm>
            <a:off x="874212" y="4092723"/>
            <a:ext cx="3991976" cy="1301454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ABV imputed by sample mean</a:t>
            </a:r>
          </a:p>
        </p:txBody>
      </p:sp>
      <p:sp>
        <p:nvSpPr>
          <p:cNvPr id="185" name="Google Shape;82;p16"/>
          <p:cNvSpPr txBox="1"/>
          <p:nvPr/>
        </p:nvSpPr>
        <p:spPr>
          <a:xfrm>
            <a:off x="1739099" y="8035371"/>
            <a:ext cx="3176602" cy="1301454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ABV imputed by KNN</a:t>
            </a:r>
          </a:p>
        </p:txBody>
      </p:sp>
      <p:pic>
        <p:nvPicPr>
          <p:cNvPr id="186" name="Google Shape;83;p16" descr="Google Shape;83;p16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05152" y="5639812"/>
            <a:ext cx="7776641" cy="3982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tate median ABVs State median ABVs" descr="State median ABVs State median ABVs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7037" y="1640416"/>
            <a:ext cx="3565526" cy="7493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78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380" sz="4752">
                <a:effectLst>
                  <a:outerShdw sx="100000" sy="100000" kx="0" ky="0" algn="b" rotWithShape="0" blurRad="25146" dist="25146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How does ABV vary by state?</a:t>
            </a:r>
          </a:p>
        </p:txBody>
      </p:sp>
      <p:sp>
        <p:nvSpPr>
          <p:cNvPr id="192" name="Google Shape;79;p16"/>
          <p:cNvSpPr txBox="1"/>
          <p:nvPr>
            <p:ph type="body" sz="quarter" idx="1"/>
          </p:nvPr>
        </p:nvSpPr>
        <p:spPr>
          <a:xfrm>
            <a:off x="817033" y="1189401"/>
            <a:ext cx="5170951" cy="4513065"/>
          </a:xfrm>
          <a:prstGeom prst="rect">
            <a:avLst/>
          </a:prstGeom>
        </p:spPr>
        <p:txBody>
          <a:bodyPr/>
          <a:lstStyle/>
          <a:p>
            <a:pPr/>
            <a:r>
              <a:t>Highest median ABV: DC, West Virginia, New Mexico</a:t>
            </a:r>
          </a:p>
        </p:txBody>
      </p:sp>
      <p:pic>
        <p:nvPicPr>
          <p:cNvPr id="193" name="Google Shape;80;p16" descr="Google Shape;80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670" y="4898095"/>
            <a:ext cx="9373039" cy="468649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Lowest median ABV: Wyoming, New Jersey, Utah"/>
          <p:cNvSpPr txBox="1"/>
          <p:nvPr/>
        </p:nvSpPr>
        <p:spPr>
          <a:xfrm>
            <a:off x="7315200" y="2461683"/>
            <a:ext cx="5790985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3200"/>
              </a:spcBef>
              <a:buSzPct val="75000"/>
              <a:buChar char="•"/>
              <a:defRPr i="0" sz="3600"/>
            </a:lvl1pPr>
          </a:lstStyle>
          <a:p>
            <a:pPr/>
            <a:r>
              <a:t>Lowest median ABV: Wyoming, New Jersey, Utah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Image"/>
          <p:cNvGrpSpPr/>
          <p:nvPr/>
        </p:nvGrpSpPr>
        <p:grpSpPr>
          <a:xfrm>
            <a:off x="205818" y="179398"/>
            <a:ext cx="12593164" cy="9394804"/>
            <a:chOff x="0" y="0"/>
            <a:chExt cx="12593163" cy="9394802"/>
          </a:xfrm>
        </p:grpSpPr>
        <p:pic>
          <p:nvPicPr>
            <p:cNvPr id="19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2339164" cy="90646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93164" cy="9394803"/>
            </a:xfrm>
            <a:prstGeom prst="rect">
              <a:avLst/>
            </a:prstGeom>
            <a:effectLst/>
          </p:spPr>
        </p:pic>
      </p:grpSp>
      <p:sp>
        <p:nvSpPr>
          <p:cNvPr id="201" name="Google Shape;78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How does ibu vary by state?</a:t>
            </a:r>
          </a:p>
        </p:txBody>
      </p:sp>
      <p:sp>
        <p:nvSpPr>
          <p:cNvPr id="202" name="Google Shape;81;p16"/>
          <p:cNvSpPr txBox="1"/>
          <p:nvPr/>
        </p:nvSpPr>
        <p:spPr>
          <a:xfrm>
            <a:off x="886912" y="4092723"/>
            <a:ext cx="3991976" cy="1301454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IBU imputed by sample mean</a:t>
            </a:r>
          </a:p>
        </p:txBody>
      </p:sp>
      <p:sp>
        <p:nvSpPr>
          <p:cNvPr id="203" name="Google Shape;82;p16"/>
          <p:cNvSpPr txBox="1"/>
          <p:nvPr/>
        </p:nvSpPr>
        <p:spPr>
          <a:xfrm>
            <a:off x="1739099" y="8035371"/>
            <a:ext cx="3176602" cy="1301454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1506000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IBU imputed by KNN</a:t>
            </a:r>
          </a:p>
        </p:txBody>
      </p:sp>
      <p:pic>
        <p:nvPicPr>
          <p:cNvPr id="204" name="State median IBUs State median IBUs" descr="State median IBUs State median IBUs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093" y="1640416"/>
            <a:ext cx="3431414" cy="7493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05" name="Google Shape;90;p17" descr="Google Shape;90;p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98462" y="1618136"/>
            <a:ext cx="7790020" cy="3894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oogle Shape;92;p17" descr="Google Shape;92;p1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97113" y="5475799"/>
            <a:ext cx="7790021" cy="410633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ounded Rectangle"/>
          <p:cNvSpPr/>
          <p:nvPr/>
        </p:nvSpPr>
        <p:spPr>
          <a:xfrm>
            <a:off x="5613400" y="2294466"/>
            <a:ext cx="5849078" cy="1270001"/>
          </a:xfrm>
          <a:prstGeom prst="roundRect">
            <a:avLst>
              <a:gd name="adj" fmla="val 15000"/>
            </a:avLst>
          </a:prstGeom>
          <a:ln w="76200">
            <a:solidFill>
              <a:srgbClr val="FF766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chemeClr val="accent6">
                    <a:hueOff val="-284210"/>
                    <a:satOff val="2084"/>
                    <a:lumOff val="-13137"/>
                  </a:schemeClr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Rounded Rectangle"/>
          <p:cNvSpPr/>
          <p:nvPr/>
        </p:nvSpPr>
        <p:spPr>
          <a:xfrm>
            <a:off x="1540933" y="4775200"/>
            <a:ext cx="2825883" cy="510646"/>
          </a:xfrm>
          <a:prstGeom prst="roundRect">
            <a:avLst>
              <a:gd name="adj" fmla="val 18024"/>
            </a:avLst>
          </a:prstGeom>
          <a:ln w="76200">
            <a:solidFill>
              <a:srgbClr val="FF766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chemeClr val="accent6">
                    <a:hueOff val="-284210"/>
                    <a:satOff val="2084"/>
                    <a:lumOff val="-13137"/>
                  </a:schemeClr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Line"/>
          <p:cNvSpPr/>
          <p:nvPr/>
        </p:nvSpPr>
        <p:spPr>
          <a:xfrm flipV="1">
            <a:off x="4326466" y="3513666"/>
            <a:ext cx="1270001" cy="1270001"/>
          </a:xfrm>
          <a:prstGeom prst="line">
            <a:avLst/>
          </a:prstGeom>
          <a:ln w="50800">
            <a:solidFill>
              <a:srgbClr val="FF766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